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5" r:id="rId2"/>
    <p:sldId id="294" r:id="rId3"/>
    <p:sldId id="286" r:id="rId4"/>
    <p:sldId id="289" r:id="rId5"/>
    <p:sldId id="290" r:id="rId6"/>
    <p:sldId id="291" r:id="rId7"/>
    <p:sldId id="292" r:id="rId8"/>
    <p:sldId id="302" r:id="rId9"/>
    <p:sldId id="304" r:id="rId10"/>
    <p:sldId id="293" r:id="rId11"/>
    <p:sldId id="274" r:id="rId12"/>
    <p:sldId id="297" r:id="rId13"/>
    <p:sldId id="298" r:id="rId14"/>
    <p:sldId id="299" r:id="rId15"/>
    <p:sldId id="300" r:id="rId16"/>
    <p:sldId id="301" r:id="rId17"/>
    <p:sldId id="275" r:id="rId18"/>
    <p:sldId id="282" r:id="rId19"/>
  </p:sldIdLst>
  <p:sldSz cx="9144000" cy="6858000" type="screen4x3"/>
  <p:notesSz cx="6858000" cy="9144000"/>
  <p:defaultTextStyle>
    <a:lvl1pPr marL="0" algn="l" rtl="0" latinLnBrk="0">
      <a:defRPr lang="nl-NL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nl-NL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nl-NL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nl-NL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nl-NL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nl-NL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nl-NL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nl-NL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nl-NL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855" autoAdjust="0"/>
    <p:restoredTop sz="94660"/>
  </p:normalViewPr>
  <p:slideViewPr>
    <p:cSldViewPr>
      <p:cViewPr varScale="1">
        <p:scale>
          <a:sx n="99" d="100"/>
          <a:sy n="99" d="100"/>
        </p:scale>
        <p:origin x="41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nl-NL" sz="1200"/>
            </a:lvl1pPr>
            <a:extLst/>
          </a:lstStyle>
          <a:p>
            <a:endParaRPr lang="nl-NL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nl-NL" sz="1200"/>
            </a:lvl1pPr>
            <a:extLst/>
          </a:lstStyle>
          <a:p>
            <a:fld id="{6E7D018D-748F-47BF-843A-40349A141CAC}" type="datetimeFigureOut">
              <a:rPr lang="nl-NL" smtClean="0"/>
              <a:pPr/>
              <a:t>14-1-2019</a:t>
            </a:fld>
            <a:endParaRPr lang="nl-NL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nl-NL" sz="1200"/>
            </a:lvl1pPr>
            <a:extLst/>
          </a:lstStyle>
          <a:p>
            <a:endParaRPr lang="nl-NL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nl-NL" sz="1200"/>
            </a:lvl1pPr>
            <a:extLst/>
          </a:lstStyle>
          <a:p>
            <a:fld id="{04AC5213-BACC-41AB-9B61-B40CF6C5296E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9722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nl-NL" sz="1200"/>
            </a:lvl1pPr>
            <a:extLst/>
          </a:lstStyle>
          <a:p>
            <a:endParaRPr lang="nl-NL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nl-NL" sz="1200"/>
            </a:lvl1pPr>
            <a:extLst/>
          </a:lstStyle>
          <a:p>
            <a:fld id="{23E9B8FB-2ABD-42C9-A6DA-A6789EAF441D}" type="datetimeFigureOut">
              <a:rPr lang="nl-NL"/>
              <a:pPr/>
              <a:t>14-1-2019</a:t>
            </a:fld>
            <a:endParaRPr lang="nl-NL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nl-NL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nl-NL"/>
              <a:t>Klik om de tekststijlen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nl-NL" sz="1200"/>
            </a:lvl1pPr>
            <a:extLst/>
          </a:lstStyle>
          <a:p>
            <a:endParaRPr lang="nl-NL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nl-NL" sz="1200"/>
            </a:lvl1pPr>
            <a:extLst/>
          </a:lstStyle>
          <a:p>
            <a:fld id="{BE2A7042-DEED-4AA1-9E89-4A16B2572577}" type="slidenum">
              <a:rPr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6705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5972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1561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8178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6180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6191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9102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7048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nl-NL" smtClean="0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4734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6558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2639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3437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0970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7197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1729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8775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228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omsl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nl-NL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nl-NL"/>
              <a:t>Klik om een titel voor het fotoalbum toe te voegen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nl-NL">
                <a:solidFill>
                  <a:schemeClr val="bg1"/>
                </a:solidFill>
              </a:rPr>
              <a:pPr algn="r"/>
              <a:t>14-1-2019</a:t>
            </a:fld>
            <a:endParaRPr kumimoji="0" lang="nl-NL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nl-NL">
                <a:solidFill>
                  <a:schemeClr val="bg1"/>
                </a:solidFill>
              </a:rPr>
              <a:pPr/>
              <a:t>‹nr.›</a:t>
            </a:fld>
            <a:endParaRPr kumimoji="0" lang="nl-NL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/>
          <a:p>
            <a:endParaRPr kumimoji="0" lang="nl-NL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nl-NL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nl-NL"/>
              <a:t>Klik om een datum of gegevens toe te voegen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foto's: liggend,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nl-NL" sz="2000" i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nl-NL">
                <a:solidFill>
                  <a:schemeClr val="bg1"/>
                </a:solidFill>
              </a:rPr>
              <a:pPr algn="r"/>
              <a:t>14-1-2019</a:t>
            </a:fld>
            <a:endParaRPr kumimoji="0" lang="nl-NL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A4431D5-1B33-458B-8AFD-CECCB0FA18CB}" type="slidenum">
              <a:rPr kumimoji="0" lang="nl-NL">
                <a:solidFill>
                  <a:srgbClr val="FFFFFF"/>
                </a:solidFill>
              </a:rPr>
              <a:pPr/>
              <a:t>‹nr.›</a:t>
            </a:fld>
            <a:endParaRPr kumimoji="0" lang="nl-NL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kumimoji="0" lang="nl-N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foto's: gemen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nl-NL">
                <a:solidFill>
                  <a:schemeClr val="bg1"/>
                </a:solidFill>
              </a:rPr>
              <a:pPr algn="r"/>
              <a:t>14-1-2019</a:t>
            </a:fld>
            <a:endParaRPr kumimoji="0" lang="nl-NL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4431D5-1B33-458B-8AFD-CECCB0FA18CB}" type="slidenum">
              <a:rPr kumimoji="0" lang="nl-NL">
                <a:solidFill>
                  <a:srgbClr val="FFFFFF"/>
                </a:solidFill>
              </a:rPr>
              <a:pPr/>
              <a:t>‹nr.›</a:t>
            </a:fld>
            <a:endParaRPr kumimoji="0" lang="nl-NL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nl-NL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foto's: staand,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nl-NL" sz="1600" baseline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nl-NL" sz="1600" baseline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nl-NL" sz="1600" baseline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nl-NL" sz="1600" baseline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nl-NL">
                <a:solidFill>
                  <a:schemeClr val="bg1"/>
                </a:solidFill>
              </a:rPr>
              <a:pPr algn="r"/>
              <a:t>14-1-2019</a:t>
            </a:fld>
            <a:endParaRPr kumimoji="0" lang="nl-NL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8A4431D5-1B33-458B-8AFD-CECCB0FA18CB}" type="slidenum">
              <a:rPr kumimoji="0" lang="nl-NL">
                <a:solidFill>
                  <a:srgbClr val="FFFFFF"/>
                </a:solidFill>
              </a:rPr>
              <a:pPr/>
              <a:t>‹nr.›</a:t>
            </a:fld>
            <a:endParaRPr kumimoji="0" lang="nl-NL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kumimoji="0" lang="nl-NL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foto's: liggend,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nl-NL" sz="1600" baseline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nl-NL" sz="1600" baseline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nl-NL" sz="1600" baseline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nl-NL" sz="1600" baseline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nl-NL">
                <a:solidFill>
                  <a:schemeClr val="bg1"/>
                </a:solidFill>
              </a:rPr>
              <a:pPr algn="r"/>
              <a:t>14-1-2019</a:t>
            </a:fld>
            <a:endParaRPr kumimoji="0" lang="nl-NL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A4431D5-1B33-458B-8AFD-CECCB0FA18CB}" type="slidenum">
              <a:rPr kumimoji="0" lang="nl-NL">
                <a:solidFill>
                  <a:srgbClr val="FFFFFF"/>
                </a:solidFill>
              </a:rPr>
              <a:pPr/>
              <a:t>‹nr.›</a:t>
            </a:fld>
            <a:endParaRPr kumimoji="0" lang="nl-NL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kumimoji="0" lang="nl-NL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foto's: staand, met groo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nl-NL" sz="2800" baseline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nl-NL">
                <a:solidFill>
                  <a:schemeClr val="bg1"/>
                </a:solidFill>
              </a:rPr>
              <a:pPr algn="r"/>
              <a:t>14-1-2019</a:t>
            </a:fld>
            <a:endParaRPr kumimoji="0" lang="nl-NL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8A4431D5-1B33-458B-8AFD-CECCB0FA18CB}" type="slidenum">
              <a:rPr kumimoji="0" lang="nl-NL">
                <a:solidFill>
                  <a:srgbClr val="FFFFFF"/>
                </a:solidFill>
              </a:rPr>
              <a:pPr/>
              <a:t>‹nr.›</a:t>
            </a:fld>
            <a:endParaRPr kumimoji="0" lang="nl-NL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kumimoji="0" lang="nl-NL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foto's: 1 staand, 3 lig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nl-NL">
                <a:solidFill>
                  <a:schemeClr val="bg1"/>
                </a:solidFill>
              </a:rPr>
              <a:pPr algn="r"/>
              <a:t>14-1-2019</a:t>
            </a:fld>
            <a:endParaRPr kumimoji="0" lang="nl-NL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A4431D5-1B33-458B-8AFD-CECCB0FA18CB}" type="slidenum">
              <a:rPr kumimoji="0" lang="nl-NL">
                <a:solidFill>
                  <a:srgbClr val="FFFFFF"/>
                </a:solidFill>
              </a:rPr>
              <a:pPr/>
              <a:t>‹nr.›</a:t>
            </a:fld>
            <a:endParaRPr kumimoji="0" lang="nl-NL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kumimoji="0" lang="nl-NL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foto's: 3 liggend, 2 sta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nl-NL">
                <a:solidFill>
                  <a:schemeClr val="bg1"/>
                </a:solidFill>
              </a:rPr>
              <a:pPr algn="r"/>
              <a:t>14-1-2019</a:t>
            </a:fld>
            <a:endParaRPr kumimoji="0" lang="nl-NL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8A4431D5-1B33-458B-8AFD-CECCB0FA18CB}" type="slidenum">
              <a:rPr kumimoji="0" lang="nl-NL">
                <a:solidFill>
                  <a:srgbClr val="FFFFFF"/>
                </a:solidFill>
              </a:rPr>
              <a:pPr/>
              <a:t>‹nr.›</a:t>
            </a:fld>
            <a:endParaRPr kumimoji="0" lang="nl-NL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kumimoji="0" lang="nl-NL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foto's: 2 liggend, 3 sta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nl-NL">
                <a:solidFill>
                  <a:schemeClr val="bg1"/>
                </a:solidFill>
              </a:rPr>
              <a:pPr algn="r"/>
              <a:t>14-1-2019</a:t>
            </a:fld>
            <a:endParaRPr kumimoji="0" lang="nl-NL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8A4431D5-1B33-458B-8AFD-CECCB0FA18CB}" type="slidenum">
              <a:rPr kumimoji="0" lang="nl-NL">
                <a:solidFill>
                  <a:srgbClr val="FFFFFF"/>
                </a:solidFill>
              </a:rPr>
              <a:pPr/>
              <a:t>‹nr.›</a:t>
            </a:fld>
            <a:endParaRPr kumimoji="0" lang="nl-NL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kumimoji="0" lang="nl-NL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rkan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nl-NL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nl-NL" sz="2000" i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nl-NL">
                <a:solidFill>
                  <a:schemeClr val="bg1"/>
                </a:solidFill>
              </a:rPr>
              <a:pPr algn="r"/>
              <a:t>14-1-2019</a:t>
            </a:fld>
            <a:endParaRPr kumimoji="0" lang="nl-NL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4431D5-1B33-458B-8AFD-CECCB0FA18CB}" type="slidenum">
              <a:rPr kumimoji="0" lang="nl-NL">
                <a:solidFill>
                  <a:srgbClr val="FFFFFF"/>
                </a:solidFill>
              </a:rPr>
              <a:pPr/>
              <a:t>‹nr.›</a:t>
            </a:fld>
            <a:endParaRPr kumimoji="0" lang="nl-NL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nl-NL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oto's: vierkant,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nl-NL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nl-NL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nl-NL" sz="2000" i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nl-NL" sz="2000" i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nl-NL">
                <a:solidFill>
                  <a:schemeClr val="bg1"/>
                </a:solidFill>
              </a:rPr>
              <a:pPr algn="r"/>
              <a:t>14-1-2019</a:t>
            </a:fld>
            <a:endParaRPr kumimoji="0" lang="nl-NL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A4431D5-1B33-458B-8AFD-CECCB0FA18CB}" type="slidenum">
              <a:rPr kumimoji="0" lang="nl-NL">
                <a:solidFill>
                  <a:srgbClr val="FFFFFF"/>
                </a:solidFill>
              </a:rPr>
              <a:pPr/>
              <a:t>‹nr.›</a:t>
            </a:fld>
            <a:endParaRPr kumimoji="0" lang="nl-NL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kumimoji="0" lang="nl-N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gen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nl-NL" sz="2400" i="0" baseline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nl-NL">
                <a:solidFill>
                  <a:schemeClr val="bg1"/>
                </a:solidFill>
              </a:rPr>
              <a:pPr algn="r"/>
              <a:t>14-1-2019</a:t>
            </a:fld>
            <a:endParaRPr kumimoji="0" lang="nl-NL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nl-NL">
                <a:solidFill>
                  <a:srgbClr val="FFFFFF"/>
                </a:solidFill>
              </a:rPr>
              <a:pPr/>
              <a:t>‹nr.›</a:t>
            </a:fld>
            <a:endParaRPr kumimoji="0" lang="nl-NL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kumimoji="0" lang="nl-NL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nl-NL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nl-NL" sz="2000" i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nl-NL">
                <a:solidFill>
                  <a:schemeClr val="bg1"/>
                </a:solidFill>
              </a:rPr>
              <a:pPr algn="r"/>
              <a:t>14-1-2019</a:t>
            </a:fld>
            <a:endParaRPr kumimoji="0" lang="nl-NL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8A4431D5-1B33-458B-8AFD-CECCB0FA18CB}" type="slidenum">
              <a:rPr kumimoji="0" lang="nl-NL">
                <a:solidFill>
                  <a:srgbClr val="FFFFFF"/>
                </a:solidFill>
              </a:rPr>
              <a:pPr/>
              <a:t>‹nr.›</a:t>
            </a:fld>
            <a:endParaRPr kumimoji="0" lang="nl-NL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kumimoji="0" lang="nl-NL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nl-NL"/>
              <a:t>Klik om de stijl te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50E-0B48-4566-8609-C51CF752A7DF}" type="datetimeFigureOut">
              <a:rPr lang="nl-NL"/>
              <a:pPr/>
              <a:t>14-1-2019</a:t>
            </a:fld>
            <a:endParaRPr kumimoji="0"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/>
              <a:pPr/>
              <a:t>‹nr.›</a:t>
            </a:fld>
            <a:endParaRPr kumimoji="0"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50E-0B48-4566-8609-C51CF752A7DF}" type="datetimeFigureOut">
              <a:rPr lang="nl-NL"/>
              <a:pPr/>
              <a:t>14-1-2019</a:t>
            </a:fld>
            <a:endParaRPr kumimoji="0"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/>
              <a:pPr/>
              <a:t>‹nr.›</a:t>
            </a:fld>
            <a:endParaRPr kumimoji="0"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an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nl-NL" sz="2000" i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nl-NL">
                <a:solidFill>
                  <a:schemeClr val="bg1"/>
                </a:solidFill>
              </a:rPr>
              <a:pPr algn="r"/>
              <a:t>14-1-2019</a:t>
            </a:fld>
            <a:endParaRPr kumimoji="0" lang="nl-NL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nl-NL">
                <a:solidFill>
                  <a:srgbClr val="FFFFFF"/>
                </a:solidFill>
              </a:rPr>
              <a:pPr/>
              <a:t>‹nr.›</a:t>
            </a:fld>
            <a:endParaRPr kumimoji="0" lang="nl-NL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kumimoji="0" lang="nl-NL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gend, volledig sch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/>
          <a:p>
            <a:pPr marL="0" marR="0" indent="0" algn="ctr">
              <a:buFontTx/>
              <a:buNone/>
            </a:pPr>
            <a:r>
              <a:rPr kumimoji="0" lang="nl-NL" i="0"/>
              <a:t>Klik op het pictogram om een afbeelding over de hele pagina toe te voegen</a:t>
            </a:r>
            <a:endParaRPr kumimoji="0" lang="nl-NL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nl-NL">
                <a:solidFill>
                  <a:schemeClr val="bg1"/>
                </a:solidFill>
              </a:rPr>
              <a:pPr algn="r"/>
              <a:t>14-1-2019</a:t>
            </a:fld>
            <a:endParaRPr kumimoji="0" lang="nl-NL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nl-NL">
                <a:solidFill>
                  <a:srgbClr val="FFFFFF"/>
                </a:solidFill>
              </a:rPr>
              <a:pPr/>
              <a:t>‹nr.›</a:t>
            </a:fld>
            <a:endParaRPr kumimoji="0" lang="nl-NL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kumimoji="0" lang="nl-NL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sec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nl-NL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nl-NL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nl-NL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nl-NL"/>
              <a:t>Klik om een ondertitel te maken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nl-NL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nl-NL"/>
              <a:t>Klik om een sectietitel toe te voegen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nl-NL">
                <a:solidFill>
                  <a:schemeClr val="bg1"/>
                </a:solidFill>
              </a:rPr>
              <a:pPr algn="r"/>
              <a:t>14-1-2019</a:t>
            </a:fld>
            <a:endParaRPr kumimoji="0" lang="nl-NL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A4431D5-1B33-458B-8AFD-CECCB0FA18CB}" type="slidenum">
              <a:rPr kumimoji="0" lang="nl-NL">
                <a:solidFill>
                  <a:srgbClr val="FFFFFF"/>
                </a:solidFill>
              </a:rPr>
              <a:pPr/>
              <a:t>‹nr.›</a:t>
            </a:fld>
            <a:endParaRPr kumimoji="0" lang="nl-NL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kumimoji="0" lang="nl-NL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oto's: staand,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nl-NL" sz="1800" baseline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nl-NL" sz="1800" baseline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nl-NL">
                <a:solidFill>
                  <a:schemeClr val="bg1"/>
                </a:solidFill>
              </a:rPr>
              <a:pPr algn="r"/>
              <a:t>14-1-2019</a:t>
            </a:fld>
            <a:endParaRPr kumimoji="0" lang="nl-NL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4431D5-1B33-458B-8AFD-CECCB0FA18CB}" type="slidenum">
              <a:rPr kumimoji="0" lang="nl-NL">
                <a:solidFill>
                  <a:srgbClr val="FFFFFF"/>
                </a:solidFill>
              </a:rPr>
              <a:pPr/>
              <a:t>‹nr.›</a:t>
            </a:fld>
            <a:endParaRPr kumimoji="0" lang="nl-NL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nl-NL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oto's: liggend,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nl-NL" sz="1800" baseline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nl-NL" sz="1800" baseline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nl-NL">
                <a:solidFill>
                  <a:schemeClr val="bg1"/>
                </a:solidFill>
              </a:rPr>
              <a:pPr algn="r"/>
              <a:t>14-1-2019</a:t>
            </a:fld>
            <a:endParaRPr kumimoji="0" lang="nl-NL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A4431D5-1B33-458B-8AFD-CECCB0FA18CB}" type="slidenum">
              <a:rPr kumimoji="0" lang="nl-NL">
                <a:solidFill>
                  <a:srgbClr val="FFFFFF"/>
                </a:solidFill>
              </a:rPr>
              <a:pPr/>
              <a:t>‹nr.›</a:t>
            </a:fld>
            <a:endParaRPr kumimoji="0" lang="nl-NL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kumimoji="0" lang="nl-N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oto's: gemengd,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nl-NL" sz="2000" i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nl-NL">
                <a:solidFill>
                  <a:schemeClr val="bg1"/>
                </a:solidFill>
              </a:rPr>
              <a:pPr algn="r"/>
              <a:t>14-1-2019</a:t>
            </a:fld>
            <a:endParaRPr kumimoji="0" lang="nl-NL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4431D5-1B33-458B-8AFD-CECCB0FA18CB}" type="slidenum">
              <a:rPr kumimoji="0" lang="nl-NL">
                <a:solidFill>
                  <a:srgbClr val="FFFFFF"/>
                </a:solidFill>
              </a:rPr>
              <a:pPr/>
              <a:t>‹nr.›</a:t>
            </a:fld>
            <a:endParaRPr kumimoji="0" lang="nl-NL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nl-NL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foto's: staand,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nl-NL" sz="2000" baseline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nl-NL" sz="2000" baseline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nl-NL" sz="2000" baseline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nl-NL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nl-NL">
                <a:solidFill>
                  <a:schemeClr val="bg1"/>
                </a:solidFill>
              </a:rPr>
              <a:pPr algn="r"/>
              <a:t>14-1-2019</a:t>
            </a:fld>
            <a:endParaRPr kumimoji="0" lang="nl-NL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4431D5-1B33-458B-8AFD-CECCB0FA18CB}" type="slidenum">
              <a:rPr kumimoji="0" lang="nl-NL">
                <a:solidFill>
                  <a:srgbClr val="FFFFFF"/>
                </a:solidFill>
              </a:rPr>
              <a:pPr/>
              <a:t>‹nr.›</a:t>
            </a:fld>
            <a:endParaRPr kumimoji="0" lang="nl-NL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nl-NL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eaLnBrk="1" latinLnBrk="0" hangingPunct="1"/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nl-NL"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kumimoji="0" lang="nl-NL">
                <a:solidFill>
                  <a:schemeClr val="bg1"/>
                </a:solidFill>
              </a:rPr>
              <a:pPr algn="r"/>
              <a:t>14-1-2019</a:t>
            </a:fld>
            <a:endParaRPr kumimoji="0" lang="nl-NL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nl-NL"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kumimoji="0" lang="nl-NL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nl-NL"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kumimoji="0" lang="nl-NL">
                <a:solidFill>
                  <a:schemeClr val="bg1"/>
                </a:solidFill>
              </a:rPr>
              <a:pPr/>
              <a:t>‹nr.›</a:t>
            </a:fld>
            <a:endParaRPr kumimoji="0" lang="nl-NL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lang="nl-NL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nl-NL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nl-NL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nl-NL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nl-NL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nl-NL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nl-NL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nl-NL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nl-NL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nl-NL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nl-NL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nl-NL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nl-NL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nl-NL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nl-NL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nl-NL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nl-NL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nl-NL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nl-NL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10 december 2018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sz="3200" dirty="0"/>
              <a:t>Presentatie College  Krachttoer en Werkconferentie 2018 Dorpenoverleg Midden-Drenthe</a:t>
            </a: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510188"/>
            <a:ext cx="2278795" cy="765235"/>
          </a:xfrm>
          <a:prstGeom prst="rect">
            <a:avLst/>
          </a:prstGeom>
        </p:spPr>
      </p:pic>
      <p:pic>
        <p:nvPicPr>
          <p:cNvPr id="11" name="Tijdelijke aanduiding voor afbeelding 10" descr="https://www.dekrantvanmiddendrenthe.nl/pub/media/OTE5MzA0XzYyYWQ5ZDQwMjJlNzQ1ZTJjZDNhNTg0NTY4Zjk2ZjQ2OWJjYTQwNTdfNjIweEM1NjE0eDMxNDkrMCsyMTI=.jpg">
            <a:extLst>
              <a:ext uri="{FF2B5EF4-FFF2-40B4-BE49-F238E27FC236}">
                <a16:creationId xmlns:a16="http://schemas.microsoft.com/office/drawing/2014/main" id="{BC4C4854-E39C-49DA-8858-E65A09C7B60E}"/>
              </a:ext>
            </a:extLst>
          </p:cNvPr>
          <p:cNvPicPr>
            <a:picLocks noGrp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1" r="1326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10 december 2018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sz="3600" dirty="0"/>
              <a:t>De rijdende Popschool uit Wijster</a:t>
            </a: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510188"/>
            <a:ext cx="2278795" cy="765235"/>
          </a:xfrm>
          <a:prstGeom prst="rect">
            <a:avLst/>
          </a:prstGeom>
        </p:spPr>
      </p:pic>
      <p:pic>
        <p:nvPicPr>
          <p:cNvPr id="8" name="Tijdelijke aanduiding voor afbeelding 7" descr="https://www.dekrantvanmiddendrenthe.nl/pub/media/OTI1Nzc5X2MyNzc5MmRkMjE4N2YwNWU0MjY0ZmIwYjdmNzBiMjk0NjBjZDIwNDBfNjIweEMzNTY4eDIwMDMrMCszNjA=.jpg">
            <a:extLst>
              <a:ext uri="{FF2B5EF4-FFF2-40B4-BE49-F238E27FC236}">
                <a16:creationId xmlns:a16="http://schemas.microsoft.com/office/drawing/2014/main" id="{BC744BA2-9E93-42DF-B38F-6B7BF5E30C75}"/>
              </a:ext>
            </a:extLst>
          </p:cNvPr>
          <p:cNvPicPr>
            <a:picLocks noGrp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1" r="1326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031512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 txBox="1">
            <a:spLocks/>
          </p:cNvSpPr>
          <p:nvPr/>
        </p:nvSpPr>
        <p:spPr>
          <a:xfrm>
            <a:off x="2411760" y="228600"/>
            <a:ext cx="5616624" cy="593670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kumimoji="0" lang="nl-NL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kumimoji="0" lang="nl-NL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kumimoji="0" lang="nl-NL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nl-NL" sz="2800" b="1" dirty="0">
                <a:solidFill>
                  <a:schemeClr val="accent1">
                    <a:lumMod val="75000"/>
                  </a:schemeClr>
                </a:solidFill>
              </a:rPr>
              <a:t>Uitgangspunt : Relatie inwoners, welzijnswerk en gemeente (Samen sterk !) Midden-Drenthe vervult een voorbeeldfunctie!</a:t>
            </a:r>
          </a:p>
          <a:p>
            <a:pPr marL="0" indent="0">
              <a:buNone/>
            </a:pPr>
            <a:endParaRPr lang="nl-NL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sz="2600" dirty="0">
                <a:solidFill>
                  <a:schemeClr val="accent1">
                    <a:lumMod val="75000"/>
                  </a:schemeClr>
                </a:solidFill>
              </a:rPr>
              <a:t>Rol inwoner: Hij/zij staat centraal !/Goede gesprekspartner/omgevingsdeskundige . Dorpsbestuur/buurtvereniging spreekbuis en verbinder.</a:t>
            </a:r>
          </a:p>
          <a:p>
            <a:pPr marL="0" indent="0">
              <a:buNone/>
            </a:pPr>
            <a:r>
              <a:rPr lang="nl-NL" sz="26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nl-NL" sz="2600" dirty="0">
                <a:solidFill>
                  <a:schemeClr val="accent1">
                    <a:lumMod val="75000"/>
                  </a:schemeClr>
                </a:solidFill>
              </a:rPr>
              <a:t>Rol Gemeente (Kunst van het loslaten en inwoners betrekken bij beleid) (elke ambtenaar is een beetje contactambtenaar)</a:t>
            </a:r>
          </a:p>
          <a:p>
            <a:pPr marL="0" indent="0">
              <a:buNone/>
            </a:pPr>
            <a:endParaRPr lang="nl-NL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sz="2600" dirty="0">
                <a:solidFill>
                  <a:schemeClr val="accent1">
                    <a:lumMod val="75000"/>
                  </a:schemeClr>
                </a:solidFill>
              </a:rPr>
              <a:t>Rol contactambtenaren (ogen en oren gemeente/intermediair)</a:t>
            </a:r>
          </a:p>
          <a:p>
            <a:pPr marL="0" indent="0">
              <a:buNone/>
            </a:pPr>
            <a:endParaRPr lang="nl-NL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sz="2600" dirty="0">
                <a:solidFill>
                  <a:schemeClr val="accent1">
                    <a:lumMod val="75000"/>
                  </a:schemeClr>
                </a:solidFill>
              </a:rPr>
              <a:t>Rol Welzijnswerk (professionele ondersteuning vrijwilligers) (Leefbaarheid en maatschappelijk !) </a:t>
            </a:r>
          </a:p>
          <a:p>
            <a:pPr marL="0" indent="0">
              <a:buNone/>
            </a:pPr>
            <a:endParaRPr lang="nl-NL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sz="2600" dirty="0">
                <a:solidFill>
                  <a:schemeClr val="accent1">
                    <a:lumMod val="75000"/>
                  </a:schemeClr>
                </a:solidFill>
              </a:rPr>
              <a:t>Rol Dorpenoverleg (Verbinden/faciliteren/kraamkamer nieuwe initiatieven/projecten</a:t>
            </a:r>
          </a:p>
          <a:p>
            <a:pPr marL="0" indent="0">
              <a:buNone/>
            </a:pP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nl-NL" sz="3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83977" y="2256184"/>
            <a:ext cx="5575249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7729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 txBox="1">
            <a:spLocks/>
          </p:cNvSpPr>
          <p:nvPr/>
        </p:nvSpPr>
        <p:spPr>
          <a:xfrm>
            <a:off x="2411760" y="228600"/>
            <a:ext cx="5616624" cy="593670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kumimoji="0" lang="nl-NL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kumimoji="0" lang="nl-NL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kumimoji="0" lang="nl-NL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nl-NL" sz="9600" b="1" dirty="0">
                <a:solidFill>
                  <a:schemeClr val="accent1">
                    <a:lumMod val="75000"/>
                  </a:schemeClr>
                </a:solidFill>
              </a:rPr>
              <a:t>Uitwerking van de boom</a:t>
            </a:r>
            <a:r>
              <a:rPr lang="nl-NL" sz="1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sz="6400" dirty="0">
                <a:solidFill>
                  <a:schemeClr val="accent1">
                    <a:lumMod val="75000"/>
                  </a:schemeClr>
                </a:solidFill>
              </a:rPr>
              <a:t>(enkele voorbeelden)</a:t>
            </a:r>
          </a:p>
          <a:p>
            <a:pPr marL="0" indent="0">
              <a:buNone/>
            </a:pPr>
            <a:endParaRPr lang="nl-NL" sz="6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nl-NL" sz="3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Dorpshuis in stand houden</a:t>
            </a: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Klussendienst/klussenbank</a:t>
            </a: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Automaatje</a:t>
            </a: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Werkgroep huisvesting</a:t>
            </a: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Duurzame initiatieven</a:t>
            </a: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Bewoners betrekken bij initiatieven</a:t>
            </a: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Omgevingsvisie samen met bewoners ontwikkelen</a:t>
            </a: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Samenwerking dorpsbestuur en dorpshuisbestuur</a:t>
            </a: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Verkeersveiligheid en mobiliteit</a:t>
            </a: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Dorpsbudget</a:t>
            </a: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Bevorderen recreatie en toerisme</a:t>
            </a: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Dorpszorg: verbouw schuren voor mantelzorg</a:t>
            </a: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Zorghotels</a:t>
            </a: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Starterslening</a:t>
            </a: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Eenzaamheid</a:t>
            </a:r>
          </a:p>
          <a:p>
            <a:pPr marL="0" indent="0">
              <a:buNone/>
            </a:pPr>
            <a:endParaRPr lang="nl-NL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nl-NL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-"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-"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-"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Rol contactambtenaren</a:t>
            </a:r>
          </a:p>
          <a:p>
            <a:pPr marL="0" indent="0">
              <a:buNone/>
            </a:pP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Rol Welzijnswerk (professionele ondersteuning vrijwilligers) </a:t>
            </a:r>
          </a:p>
          <a:p>
            <a:pPr marL="0" indent="0">
              <a:buNone/>
            </a:pP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Rol Dorpenoverleg (Verbinden/faciliteren/kraamkamer nieuwe initiatieven/projecten</a:t>
            </a:r>
          </a:p>
          <a:p>
            <a:pPr marL="0" indent="0">
              <a:buNone/>
            </a:pP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Rol inwoner : Hij/zij staat centraal. Goede gesprekspartner/omgevingsdeskundig </a:t>
            </a:r>
          </a:p>
          <a:p>
            <a:pPr marL="0" indent="0">
              <a:buNone/>
            </a:pPr>
            <a:endParaRPr lang="nl-NL" sz="3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83977" y="2256184"/>
            <a:ext cx="5575249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0009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 txBox="1">
            <a:spLocks/>
          </p:cNvSpPr>
          <p:nvPr/>
        </p:nvSpPr>
        <p:spPr>
          <a:xfrm>
            <a:off x="2411760" y="228600"/>
            <a:ext cx="5616624" cy="593670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kumimoji="0" lang="nl-NL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kumimoji="0" lang="nl-NL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kumimoji="0" lang="nl-NL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nl-NL" sz="9600" b="1" dirty="0">
                <a:solidFill>
                  <a:schemeClr val="accent1">
                    <a:lumMod val="75000"/>
                  </a:schemeClr>
                </a:solidFill>
              </a:rPr>
              <a:t>Uitwerking Wortels</a:t>
            </a:r>
            <a:r>
              <a:rPr lang="nl-NL" sz="11200" b="1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nl-NL" sz="5600" dirty="0">
                <a:solidFill>
                  <a:schemeClr val="accent1">
                    <a:lumMod val="75000"/>
                  </a:schemeClr>
                </a:solidFill>
              </a:rPr>
              <a:t>(enkele voorbeelden)</a:t>
            </a: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Talent gebruiken</a:t>
            </a: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Goede voorwaarden (koffie, vergaderruimte)</a:t>
            </a: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Gemotiveerde mensen</a:t>
            </a: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Elkaar kennen en nieuwe contacten aangaan</a:t>
            </a: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Luisteren en doorvragen</a:t>
            </a: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Feedback geven en niet afkraken</a:t>
            </a: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Verbinding</a:t>
            </a: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Vrijwilligers hebben professionele begeleiding nodig</a:t>
            </a: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Klein beginnen (voorbeeld Drijber)</a:t>
            </a: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Successen vieren</a:t>
            </a: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Vertrouwen</a:t>
            </a: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Open communicatie</a:t>
            </a: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Waarborgen continuïteit</a:t>
            </a: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Respect</a:t>
            </a: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Afspraken nakomen</a:t>
            </a: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Spreken </a:t>
            </a:r>
            <a:r>
              <a:rPr lang="nl-NL" sz="8000" b="1" dirty="0">
                <a:solidFill>
                  <a:schemeClr val="accent1">
                    <a:lumMod val="75000"/>
                  </a:schemeClr>
                </a:solidFill>
              </a:rPr>
              <a:t>met</a:t>
            </a: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 inwoners </a:t>
            </a: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Bereidheid tot veranderen</a:t>
            </a: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Gezamenlijke inzet </a:t>
            </a:r>
          </a:p>
          <a:p>
            <a:pPr marL="0" indent="0">
              <a:buNone/>
            </a:pPr>
            <a:endParaRPr lang="nl-NL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nl-NL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-"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-"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-"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Rol contactambtenaren</a:t>
            </a:r>
          </a:p>
          <a:p>
            <a:pPr marL="0" indent="0">
              <a:buNone/>
            </a:pP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Rol Welzijnswerk (professionele ondersteuning vrijwilligers) </a:t>
            </a:r>
          </a:p>
          <a:p>
            <a:pPr marL="0" indent="0">
              <a:buNone/>
            </a:pP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Rol Dorpenoverleg (Verbinden/faciliteren/kraamkamer nieuwe initiatieven/projecten</a:t>
            </a:r>
          </a:p>
          <a:p>
            <a:pPr marL="0" indent="0">
              <a:buNone/>
            </a:pP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Rol inwoner : Hij/zij staat centraal. Goede gesprekspartner/omgevingsdeskundig </a:t>
            </a:r>
          </a:p>
          <a:p>
            <a:pPr marL="0" indent="0">
              <a:buNone/>
            </a:pPr>
            <a:endParaRPr lang="nl-NL" sz="3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83977" y="2256184"/>
            <a:ext cx="5575249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0596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 txBox="1">
            <a:spLocks/>
          </p:cNvSpPr>
          <p:nvPr/>
        </p:nvSpPr>
        <p:spPr>
          <a:xfrm>
            <a:off x="2411760" y="228600"/>
            <a:ext cx="5616624" cy="593670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kumimoji="0" lang="nl-NL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kumimoji="0" lang="nl-NL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kumimoji="0" lang="nl-NL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nl-NL" sz="9800" dirty="0">
                <a:solidFill>
                  <a:schemeClr val="accent1">
                    <a:lumMod val="75000"/>
                  </a:schemeClr>
                </a:solidFill>
              </a:rPr>
              <a:t>Belangrijkste toekomstige thema’s aangedragen door de dorpsbesturen:</a:t>
            </a:r>
          </a:p>
          <a:p>
            <a:pPr marL="0" indent="0">
              <a:buNone/>
            </a:pPr>
            <a:endParaRPr lang="nl-NL" sz="6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(Openbaar ) vervoer, buurtbus, vervoersmogelijkheden voor scholieren en ouderen</a:t>
            </a:r>
          </a:p>
          <a:p>
            <a:pPr marL="0" indent="0">
              <a:buNone/>
            </a:pPr>
            <a:endParaRPr lang="nl-NL" sz="8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Combinatie van thema’s als dorpszorg, vereenzaming en </a:t>
            </a:r>
            <a:r>
              <a:rPr lang="nl-NL" sz="8000" dirty="0" err="1">
                <a:solidFill>
                  <a:schemeClr val="accent1">
                    <a:lumMod val="75000"/>
                  </a:schemeClr>
                </a:solidFill>
              </a:rPr>
              <a:t>naoberschap</a:t>
            </a:r>
            <a:endParaRPr lang="nl-NL" sz="8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nl-NL" sz="8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Duurzaamheid (Wat kan ik nu zelf hieraan doen ? )</a:t>
            </a:r>
          </a:p>
          <a:p>
            <a:pPr marL="0" indent="0">
              <a:buNone/>
            </a:pPr>
            <a:endParaRPr lang="nl-NL" sz="8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Versterking en verbreding functie dorpshuizen </a:t>
            </a:r>
          </a:p>
          <a:p>
            <a:pPr marL="0" indent="0">
              <a:buNone/>
            </a:pPr>
            <a:endParaRPr lang="nl-NL" sz="8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Woningbouw, starterswoningen, woonomgeving (leefbaarheid)</a:t>
            </a:r>
          </a:p>
          <a:p>
            <a:pPr marL="0" indent="0">
              <a:buNone/>
            </a:pPr>
            <a:endParaRPr lang="nl-NL" sz="8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Versterking dorpscohesie met extra aandacht voor de jongeren</a:t>
            </a:r>
          </a:p>
          <a:p>
            <a:pPr marL="0" indent="0">
              <a:buNone/>
            </a:pPr>
            <a:endParaRPr lang="nl-NL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nl-NL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-"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-"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-"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Rol contactambtenaren</a:t>
            </a:r>
          </a:p>
          <a:p>
            <a:pPr marL="0" indent="0">
              <a:buNone/>
            </a:pP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Rol Welzijnswerk (professionele ondersteuning vrijwilligers) </a:t>
            </a:r>
          </a:p>
          <a:p>
            <a:pPr marL="0" indent="0">
              <a:buNone/>
            </a:pP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Rol Dorpenoverleg (Verbinden/faciliteren/kraamkamer nieuwe initiatieven/projecten</a:t>
            </a:r>
          </a:p>
          <a:p>
            <a:pPr marL="0" indent="0">
              <a:buNone/>
            </a:pP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Rol inwoner : Hij/zij staat centraal. Goede gesprekspartner/omgevingsdeskundig </a:t>
            </a:r>
          </a:p>
          <a:p>
            <a:pPr marL="0" indent="0">
              <a:buNone/>
            </a:pPr>
            <a:endParaRPr lang="nl-NL" sz="3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83977" y="2256184"/>
            <a:ext cx="5575249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7467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 txBox="1">
            <a:spLocks/>
          </p:cNvSpPr>
          <p:nvPr/>
        </p:nvSpPr>
        <p:spPr>
          <a:xfrm>
            <a:off x="2411760" y="228600"/>
            <a:ext cx="5616624" cy="593670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kumimoji="0" lang="nl-NL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kumimoji="0" lang="nl-NL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kumimoji="0" lang="nl-NL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nl-NL" sz="9600" b="1" dirty="0">
                <a:solidFill>
                  <a:schemeClr val="accent1">
                    <a:lumMod val="75000"/>
                  </a:schemeClr>
                </a:solidFill>
              </a:rPr>
              <a:t>Tijdbalk Dorpenoverleg</a:t>
            </a:r>
          </a:p>
          <a:p>
            <a:pPr marL="0" indent="0">
              <a:buNone/>
            </a:pPr>
            <a:endParaRPr lang="nl-NL" sz="9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29 september Krachttoer</a:t>
            </a:r>
          </a:p>
          <a:p>
            <a:pPr marL="0" indent="0">
              <a:buNone/>
            </a:pPr>
            <a:endParaRPr lang="nl-NL" sz="8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31 oktober Werkconferentie</a:t>
            </a:r>
          </a:p>
          <a:p>
            <a:pPr marL="0" indent="0">
              <a:buNone/>
            </a:pPr>
            <a:endParaRPr lang="nl-NL" sz="8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22 november resultaten bespreken met de dorpen (ALV/contactpersonenoverleg)</a:t>
            </a:r>
          </a:p>
          <a:p>
            <a:pPr marL="0" indent="0">
              <a:buNone/>
            </a:pPr>
            <a:endParaRPr lang="nl-NL" sz="8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6 december gesprek Wethouder</a:t>
            </a:r>
          </a:p>
          <a:p>
            <a:pPr marL="0" indent="0">
              <a:buNone/>
            </a:pPr>
            <a:endParaRPr lang="nl-NL" sz="8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29 januari 2019 gesprek College</a:t>
            </a:r>
          </a:p>
          <a:p>
            <a:pPr marL="0" indent="0">
              <a:buNone/>
            </a:pPr>
            <a:endParaRPr lang="nl-NL" sz="8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27 maart 2019 komen alle deelnemers bij elkaar voor tussentijdse evaluatie en verdere stappen</a:t>
            </a:r>
          </a:p>
          <a:p>
            <a:pPr marL="0" indent="0">
              <a:buNone/>
            </a:pPr>
            <a:endParaRPr lang="nl-NL" sz="8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Tussentijds informeel overleg met de fracties</a:t>
            </a:r>
          </a:p>
          <a:p>
            <a:pPr marL="0" indent="0">
              <a:buNone/>
            </a:pPr>
            <a:endParaRPr lang="nl-NL" sz="8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sz="8000" dirty="0">
                <a:solidFill>
                  <a:schemeClr val="accent1">
                    <a:lumMod val="75000"/>
                  </a:schemeClr>
                </a:solidFill>
              </a:rPr>
              <a:t>Gesprek Directeur </a:t>
            </a:r>
            <a:r>
              <a:rPr lang="nl-NL" sz="8000">
                <a:solidFill>
                  <a:schemeClr val="accent1">
                    <a:lumMod val="75000"/>
                  </a:schemeClr>
                </a:solidFill>
              </a:rPr>
              <a:t>Welzijnswerk Midden-Drenthe</a:t>
            </a:r>
            <a:endParaRPr lang="nl-NL" sz="8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nl-NL" sz="6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6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nl-NL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-"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-"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-"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Rol contactambtenaren</a:t>
            </a:r>
          </a:p>
          <a:p>
            <a:pPr marL="0" indent="0">
              <a:buNone/>
            </a:pP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Rol Welzijnswerk (professionele ondersteuning vrijwilligers) </a:t>
            </a:r>
          </a:p>
          <a:p>
            <a:pPr marL="0" indent="0">
              <a:buNone/>
            </a:pP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Rol Dorpenoverleg (Verbinden/faciliteren/kraamkamer nieuwe initiatieven/projecten</a:t>
            </a:r>
          </a:p>
          <a:p>
            <a:pPr marL="0" indent="0">
              <a:buNone/>
            </a:pP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Rol inwoner : Hij/zij staat centraal. Goede gesprekspartner/omgevingsdeskundig </a:t>
            </a:r>
          </a:p>
          <a:p>
            <a:pPr marL="0" indent="0">
              <a:buNone/>
            </a:pPr>
            <a:endParaRPr lang="nl-NL" sz="3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83977" y="2256184"/>
            <a:ext cx="5575249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438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 txBox="1">
            <a:spLocks/>
          </p:cNvSpPr>
          <p:nvPr/>
        </p:nvSpPr>
        <p:spPr>
          <a:xfrm>
            <a:off x="2411760" y="228600"/>
            <a:ext cx="5616624" cy="593670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kumimoji="0" lang="nl-NL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kumimoji="0" lang="nl-NL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kumimoji="0" lang="nl-NL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nl-NL" sz="21600" dirty="0">
                <a:solidFill>
                  <a:schemeClr val="accent1">
                    <a:lumMod val="75000"/>
                  </a:schemeClr>
                </a:solidFill>
              </a:rPr>
              <a:t>Doelstelling:</a:t>
            </a:r>
          </a:p>
          <a:p>
            <a:pPr marL="0" indent="0">
              <a:buNone/>
            </a:pPr>
            <a:endParaRPr lang="nl-NL" sz="2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sz="16000" dirty="0">
                <a:solidFill>
                  <a:schemeClr val="accent1">
                    <a:lumMod val="75000"/>
                  </a:schemeClr>
                </a:solidFill>
              </a:rPr>
              <a:t> EEN NIEUW BELEID</a:t>
            </a:r>
          </a:p>
          <a:p>
            <a:pPr marL="0" indent="0">
              <a:buNone/>
            </a:pPr>
            <a:r>
              <a:rPr lang="nl-NL" sz="16000" dirty="0">
                <a:solidFill>
                  <a:schemeClr val="accent1">
                    <a:lumMod val="75000"/>
                  </a:schemeClr>
                </a:solidFill>
              </a:rPr>
              <a:t> KLEINE DORPEN IN</a:t>
            </a:r>
          </a:p>
          <a:p>
            <a:pPr marL="0" indent="0">
              <a:buNone/>
            </a:pPr>
            <a:r>
              <a:rPr lang="nl-NL" sz="16000" dirty="0">
                <a:solidFill>
                  <a:schemeClr val="accent1">
                    <a:lumMod val="75000"/>
                  </a:schemeClr>
                </a:solidFill>
              </a:rPr>
              <a:t> OVERLEG MET </a:t>
            </a:r>
          </a:p>
          <a:p>
            <a:pPr marL="0" indent="0">
              <a:buNone/>
            </a:pPr>
            <a:r>
              <a:rPr lang="nl-NL" sz="16000" dirty="0">
                <a:solidFill>
                  <a:schemeClr val="accent1">
                    <a:lumMod val="75000"/>
                  </a:schemeClr>
                </a:solidFill>
              </a:rPr>
              <a:t> ALLE PARTIJEN !</a:t>
            </a:r>
          </a:p>
          <a:p>
            <a:pPr marL="0" indent="0">
              <a:buNone/>
            </a:pPr>
            <a:endParaRPr lang="nl-NL" sz="6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nl-NL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-"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-"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-"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3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83977" y="2256184"/>
            <a:ext cx="5575249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8971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/>
              <a:t>Samen</a:t>
            </a:r>
            <a:r>
              <a:rPr lang="nl-NL" sz="3200" dirty="0"/>
              <a:t> zijn we sterk ! Geacht College doet u mee?</a:t>
            </a:r>
          </a:p>
        </p:txBody>
      </p:sp>
      <p:pic>
        <p:nvPicPr>
          <p:cNvPr id="9" name="Tijdelijke aanduiding voor inhoud 8" descr="C:\Users\Gebruiker\Google Drive\DOM\foto's\P1010075.JPG">
            <a:extLst>
              <a:ext uri="{FF2B5EF4-FFF2-40B4-BE49-F238E27FC236}">
                <a16:creationId xmlns:a16="http://schemas.microsoft.com/office/drawing/2014/main" id="{162851F6-ECFB-4AAF-A0E3-0AE06B04F13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t="10561"/>
          <a:stretch/>
        </p:blipFill>
        <p:spPr bwMode="auto">
          <a:xfrm>
            <a:off x="1547664" y="1484784"/>
            <a:ext cx="5040560" cy="51845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3518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 txBox="1">
            <a:spLocks/>
          </p:cNvSpPr>
          <p:nvPr/>
        </p:nvSpPr>
        <p:spPr>
          <a:xfrm>
            <a:off x="2411760" y="228600"/>
            <a:ext cx="5616624" cy="62967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kumimoji="0" lang="nl-NL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kumimoji="0" lang="nl-NL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kumimoji="0" lang="nl-NL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nl-NL" sz="3000" dirty="0">
                <a:solidFill>
                  <a:schemeClr val="accent1">
                    <a:lumMod val="75000"/>
                  </a:schemeClr>
                </a:solidFill>
              </a:rPr>
              <a:t>Projecten</a:t>
            </a:r>
          </a:p>
          <a:p>
            <a:pPr>
              <a:buNone/>
            </a:pPr>
            <a:endParaRPr lang="nl-NL" sz="2400" dirty="0"/>
          </a:p>
          <a:p>
            <a:pPr>
              <a:buFont typeface="Arial" pitchFamily="34" charset="0"/>
              <a:buChar char="•"/>
            </a:pPr>
            <a:r>
              <a:rPr lang="nl-NL" sz="2400" dirty="0" err="1"/>
              <a:t>Onbeparkt</a:t>
            </a:r>
            <a:r>
              <a:rPr lang="nl-NL" sz="2400" dirty="0"/>
              <a:t> </a:t>
            </a:r>
            <a:r>
              <a:rPr lang="nl-NL" sz="2400" dirty="0" err="1"/>
              <a:t>Holdbaar</a:t>
            </a:r>
            <a:r>
              <a:rPr lang="nl-NL" sz="2400" dirty="0"/>
              <a:t>/Tinus Daling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 err="1"/>
              <a:t>Klapkassies</a:t>
            </a:r>
            <a:r>
              <a:rPr lang="nl-NL" sz="2400" dirty="0"/>
              <a:t>/ Henk </a:t>
            </a:r>
            <a:r>
              <a:rPr lang="nl-NL" sz="2400" dirty="0" err="1"/>
              <a:t>Wolbers</a:t>
            </a:r>
            <a:endParaRPr lang="nl-NL" sz="2400" dirty="0"/>
          </a:p>
          <a:p>
            <a:pPr>
              <a:buFont typeface="Arial" pitchFamily="34" charset="0"/>
              <a:buChar char="•"/>
            </a:pPr>
            <a:r>
              <a:rPr lang="nl-NL" sz="2400" dirty="0"/>
              <a:t>Automaatje/Willem</a:t>
            </a:r>
            <a:endParaRPr lang="nl-NL" sz="2000" dirty="0"/>
          </a:p>
          <a:p>
            <a:pPr>
              <a:buFont typeface="Arial" pitchFamily="34" charset="0"/>
              <a:buChar char="•"/>
            </a:pPr>
            <a:r>
              <a:rPr lang="nl-NL" sz="2400" dirty="0"/>
              <a:t>Dorpszorg/</a:t>
            </a:r>
            <a:r>
              <a:rPr lang="nl-NL" sz="2400" dirty="0" err="1"/>
              <a:t>Reina</a:t>
            </a:r>
            <a:r>
              <a:rPr lang="nl-NL" sz="2400" dirty="0"/>
              <a:t> </a:t>
            </a:r>
            <a:r>
              <a:rPr lang="nl-NL" sz="2400" dirty="0" err="1"/>
              <a:t>Mulderij</a:t>
            </a:r>
            <a:endParaRPr lang="nl-NL" sz="2400" dirty="0"/>
          </a:p>
          <a:p>
            <a:pPr>
              <a:buFont typeface="Arial" pitchFamily="34" charset="0"/>
              <a:buChar char="•"/>
            </a:pPr>
            <a:r>
              <a:rPr lang="nl-NL" sz="2400" dirty="0"/>
              <a:t>Kiek </a:t>
            </a:r>
            <a:r>
              <a:rPr lang="nl-NL" sz="2400" dirty="0" err="1"/>
              <a:t>oeze</a:t>
            </a:r>
            <a:r>
              <a:rPr lang="nl-NL" sz="2400" dirty="0"/>
              <a:t> streek/Henk </a:t>
            </a:r>
            <a:r>
              <a:rPr lang="nl-NL" sz="2400" dirty="0" err="1"/>
              <a:t>Wolbers</a:t>
            </a:r>
            <a:r>
              <a:rPr lang="nl-NL" sz="2400" dirty="0"/>
              <a:t> en </a:t>
            </a:r>
            <a:r>
              <a:rPr lang="nl-NL" sz="2400" dirty="0" err="1"/>
              <a:t>Reina</a:t>
            </a:r>
            <a:r>
              <a:rPr lang="nl-NL" sz="2400" dirty="0"/>
              <a:t> </a:t>
            </a:r>
            <a:r>
              <a:rPr lang="nl-NL" sz="2400" dirty="0" err="1"/>
              <a:t>Mulderij</a:t>
            </a:r>
            <a:endParaRPr lang="nl-NL" sz="2400" dirty="0"/>
          </a:p>
          <a:p>
            <a:pPr>
              <a:buFont typeface="Arial" pitchFamily="34" charset="0"/>
              <a:buChar char="•"/>
            </a:pPr>
            <a:r>
              <a:rPr lang="nl-NL" sz="2400" dirty="0"/>
              <a:t> Jeugdproject/Janny Buiter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/>
              <a:t>Wandelroutes/</a:t>
            </a:r>
            <a:r>
              <a:rPr lang="nl-NL" sz="2400" dirty="0" err="1"/>
              <a:t>Jelly</a:t>
            </a:r>
            <a:r>
              <a:rPr lang="nl-NL" sz="2400" dirty="0"/>
              <a:t> Heling</a:t>
            </a:r>
          </a:p>
          <a:p>
            <a:pPr>
              <a:buFont typeface="Arial" pitchFamily="34" charset="0"/>
              <a:buChar char="•"/>
            </a:pPr>
            <a:endParaRPr lang="nl-NL" sz="2400" dirty="0"/>
          </a:p>
          <a:p>
            <a:pPr>
              <a:buFont typeface="Arial" pitchFamily="34" charset="0"/>
              <a:buChar char="•"/>
            </a:pPr>
            <a:r>
              <a:rPr lang="nl-NL" sz="2400" dirty="0"/>
              <a:t>Janneke Verdijk (Welzijnswerk Midden-Drenthe) professionele ondersteuning alle projecten</a:t>
            </a:r>
          </a:p>
          <a:p>
            <a:pPr>
              <a:buFont typeface="Arial" pitchFamily="34" charset="0"/>
              <a:buChar char="•"/>
            </a:pPr>
            <a:endParaRPr lang="nl-NL" sz="2400" dirty="0"/>
          </a:p>
        </p:txBody>
      </p:sp>
      <p:pic>
        <p:nvPicPr>
          <p:cNvPr id="20" name="Tijdelijke aanduiding voor afbeelding 19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5" r="27915"/>
          <a:stretch>
            <a:fillRect/>
          </a:stretch>
        </p:blipFill>
        <p:spPr/>
      </p:pic>
      <p:pic>
        <p:nvPicPr>
          <p:cNvPr id="10242" name="Picture 2" descr="http://www.sterkmiddendrenthe.nl/wp-content/uploads/2015/10/slider_poster.jpg"/>
          <p:cNvPicPr>
            <a:picLocks noGrp="1" noChangeAspect="1" noChangeArrowheads="1"/>
          </p:cNvPicPr>
          <p:nvPr>
            <p:ph type="pic" sz="quarter" idx="26"/>
          </p:nvPr>
        </p:nvPicPr>
        <p:blipFill>
          <a:blip r:embed="rId4" cstate="print"/>
          <a:srcRect l="30122" r="3012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950042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10 december 2018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5391912"/>
            <a:ext cx="8672946" cy="1238250"/>
          </a:xfrm>
        </p:spPr>
        <p:txBody>
          <a:bodyPr/>
          <a:lstStyle/>
          <a:p>
            <a:r>
              <a:rPr lang="nl-NL" sz="3600" dirty="0"/>
              <a:t>Vergrijzing niet overal van toepassing!</a:t>
            </a: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510188"/>
            <a:ext cx="2278795" cy="765235"/>
          </a:xfrm>
          <a:prstGeom prst="rect">
            <a:avLst/>
          </a:prstGeom>
        </p:spPr>
      </p:pic>
      <p:pic>
        <p:nvPicPr>
          <p:cNvPr id="8" name="Tijdelijke aanduiding voor afbeelding 7" descr="https://www.dekrantvanmiddendrenthe.nl/pub/media/OTE5MzA1XzVhMjQ2YWUyNWFmZDBhY2U3YTQ5YzlmYWM1OGE2M2EzMjYxODVkOTZfNjIweEM2MDAweDMzNzArMCs0NzI=.jpg">
            <a:extLst>
              <a:ext uri="{FF2B5EF4-FFF2-40B4-BE49-F238E27FC236}">
                <a16:creationId xmlns:a16="http://schemas.microsoft.com/office/drawing/2014/main" id="{7B0C918C-FF2C-4CBD-AB90-E87E3071311E}"/>
              </a:ext>
            </a:extLst>
          </p:cNvPr>
          <p:cNvPicPr>
            <a:picLocks noGrp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1" r="1326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193687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10 december 2018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sz="3600" dirty="0"/>
              <a:t>Eerst eten en dan </a:t>
            </a:r>
            <a:r>
              <a:rPr lang="nl-NL" sz="3600" dirty="0" err="1"/>
              <a:t>praoten</a:t>
            </a:r>
            <a:r>
              <a:rPr lang="nl-NL" sz="3600" dirty="0"/>
              <a:t>!</a:t>
            </a: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510188"/>
            <a:ext cx="2278795" cy="765235"/>
          </a:xfrm>
          <a:prstGeom prst="rect">
            <a:avLst/>
          </a:prstGeom>
        </p:spPr>
      </p:pic>
      <p:pic>
        <p:nvPicPr>
          <p:cNvPr id="8" name="Tijdelijke aanduiding voor afbeelding 7" descr="https://www.dekrantvanmiddendrenthe.nl/pub/media/OTI1Nzc2XzIyOTAxOTQ0YzZhM2VmMjMzZTM5OWRkMjk1MmRmZDczZTZiMmMzYmNfNjIweEMzMDkxeDE3MzQrMCsxNTY=.jpg">
            <a:extLst>
              <a:ext uri="{FF2B5EF4-FFF2-40B4-BE49-F238E27FC236}">
                <a16:creationId xmlns:a16="http://schemas.microsoft.com/office/drawing/2014/main" id="{D3EF05EB-D2D8-4FFC-B8BF-01DE0B225D75}"/>
              </a:ext>
            </a:extLst>
          </p:cNvPr>
          <p:cNvPicPr>
            <a:picLocks noGrp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1" r="1326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256315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10 december 2018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sz="2000" dirty="0"/>
              <a:t>De club van 100 bestaande uit  Dorpsbesturenbesturen, College, Gemeenteraadsleden, Welzijnswerk MD en overige maatschappelijke organisaties</a:t>
            </a: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510188"/>
            <a:ext cx="2278795" cy="765235"/>
          </a:xfrm>
          <a:prstGeom prst="rect">
            <a:avLst/>
          </a:prstGeom>
        </p:spPr>
      </p:pic>
      <p:pic>
        <p:nvPicPr>
          <p:cNvPr id="8" name="Tijdelijke aanduiding voor afbeelding 7" descr="https://www.dekrantvanmiddendrenthe.nl/pub/media/OTI1NzczX2RmNTQxNjQ3YzIzYWExMDA5MjY2ZGNlYzkyOWNjNDZkN2FiYmMzMmJfNjIweEMzNTY4eDIwMDMrMCsyNTc=.jpg">
            <a:extLst>
              <a:ext uri="{FF2B5EF4-FFF2-40B4-BE49-F238E27FC236}">
                <a16:creationId xmlns:a16="http://schemas.microsoft.com/office/drawing/2014/main" id="{93EE78CE-5751-41FE-9652-ADD294A035ED}"/>
              </a:ext>
            </a:extLst>
          </p:cNvPr>
          <p:cNvPicPr>
            <a:picLocks noGrp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1" r="1326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122249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10 december 2018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1991" y="5394374"/>
            <a:ext cx="8672946" cy="1238250"/>
          </a:xfrm>
        </p:spPr>
        <p:txBody>
          <a:bodyPr/>
          <a:lstStyle/>
          <a:p>
            <a:r>
              <a:rPr lang="nl-NL" sz="3600" dirty="0"/>
              <a:t>Workshops</a:t>
            </a: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510188"/>
            <a:ext cx="2278795" cy="765235"/>
          </a:xfrm>
          <a:prstGeom prst="rect">
            <a:avLst/>
          </a:prstGeom>
        </p:spPr>
      </p:pic>
      <p:pic>
        <p:nvPicPr>
          <p:cNvPr id="9" name="Tijdelijke aanduiding voor afbeelding 8" descr="https://www.dekrantvanmiddendrenthe.nl/pub/media/OTI1Nzc0X2I1ZDA0ZGY0OTViZThkMDM0M2Q2ZDM3ZTU4ZGE3ZmY4ZDBhYThlOGRfNjIweEMzNTY4eDIwMDMrMCszMDg=.jpg">
            <a:extLst>
              <a:ext uri="{FF2B5EF4-FFF2-40B4-BE49-F238E27FC236}">
                <a16:creationId xmlns:a16="http://schemas.microsoft.com/office/drawing/2014/main" id="{2F21F8F6-ECB2-47CE-8798-E05CC2912736}"/>
              </a:ext>
            </a:extLst>
          </p:cNvPr>
          <p:cNvPicPr>
            <a:picLocks noGrp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1" r="1326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556505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10 december 2018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sz="3600" dirty="0"/>
              <a:t>Daniel met de boom en zijn wortels</a:t>
            </a: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510188"/>
            <a:ext cx="2278795" cy="765235"/>
          </a:xfrm>
          <a:prstGeom prst="rect">
            <a:avLst/>
          </a:prstGeom>
        </p:spPr>
      </p:pic>
      <p:pic>
        <p:nvPicPr>
          <p:cNvPr id="10" name="Tijdelijke aanduiding voor afbeelding 9" descr="https://www.dekrantvanmiddendrenthe.nl/pub/media/OTI1NzgxXzMzMDFhODhjMTViNDNhZDk3MThiYzY2NDlmNjU2MWIxYTMyZDg4ODNfNjIweEMzMDgxeDE3MjUrMCs0Nw==.jpg">
            <a:extLst>
              <a:ext uri="{FF2B5EF4-FFF2-40B4-BE49-F238E27FC236}">
                <a16:creationId xmlns:a16="http://schemas.microsoft.com/office/drawing/2014/main" id="{B911C97C-76B2-4DDD-8372-31B60F8DD067}"/>
              </a:ext>
            </a:extLst>
          </p:cNvPr>
          <p:cNvPicPr>
            <a:picLocks noGrp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7" r="1336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704221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10 december 2018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5467350"/>
            <a:ext cx="8901546" cy="1390650"/>
          </a:xfrm>
        </p:spPr>
        <p:txBody>
          <a:bodyPr/>
          <a:lstStyle/>
          <a:p>
            <a:r>
              <a:rPr lang="nl-NL" sz="3600" dirty="0"/>
              <a:t>Joop Hofman over “Het nieuwe samenspel</a:t>
            </a:r>
            <a:r>
              <a:rPr lang="nl-NL" sz="4000" dirty="0"/>
              <a:t>”</a:t>
            </a:r>
            <a:endParaRPr lang="nl-NL" sz="3600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510188"/>
            <a:ext cx="2278795" cy="765235"/>
          </a:xfrm>
          <a:prstGeom prst="rect">
            <a:avLst/>
          </a:prstGeom>
        </p:spPr>
      </p:pic>
      <p:pic>
        <p:nvPicPr>
          <p:cNvPr id="9" name="Tijdelijke aanduiding voor afbeelding 8" descr="https://www.dekrantvanmiddendrenthe.nl/pub/media/OTI1Nzc3XzQ4MzA5ZDdiZTEzNTNjMmY5NmRmYmQyZmQ3N2QzYTczOGUzM2E3ZTZfNjIweEMzMzg1eDE4OTYrMCsxOTA=.jpg">
            <a:extLst>
              <a:ext uri="{FF2B5EF4-FFF2-40B4-BE49-F238E27FC236}">
                <a16:creationId xmlns:a16="http://schemas.microsoft.com/office/drawing/2014/main" id="{E6971351-E345-4FBD-A68C-26AA8B6E7D24}"/>
              </a:ext>
            </a:extLst>
          </p:cNvPr>
          <p:cNvPicPr>
            <a:picLocks noGrp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7" r="13367"/>
          <a:stretch>
            <a:fillRect/>
          </a:stretch>
        </p:blipFill>
        <p:spPr bwMode="auto">
          <a:xfrm>
            <a:off x="0" y="56437"/>
            <a:ext cx="7467600" cy="5314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304437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 txBox="1">
            <a:spLocks/>
          </p:cNvSpPr>
          <p:nvPr/>
        </p:nvSpPr>
        <p:spPr>
          <a:xfrm>
            <a:off x="1979712" y="228600"/>
            <a:ext cx="6048672" cy="593670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kumimoji="0" lang="nl-NL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kumimoji="0" lang="nl-NL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kumimoji="0" lang="nl-NL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nl-N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nl-NL" sz="9600" b="1" dirty="0">
                <a:solidFill>
                  <a:schemeClr val="accent1">
                    <a:lumMod val="75000"/>
                  </a:schemeClr>
                </a:solidFill>
              </a:rPr>
              <a:t>Kenmerken nieuwe samenspel:</a:t>
            </a:r>
          </a:p>
          <a:p>
            <a:pPr marL="0" indent="0">
              <a:buNone/>
            </a:pPr>
            <a:endParaRPr lang="nl-NL" sz="5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5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9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nl-NL" sz="9600" dirty="0">
                <a:solidFill>
                  <a:schemeClr val="accent1">
                    <a:lumMod val="75000"/>
                  </a:schemeClr>
                </a:solidFill>
              </a:rPr>
              <a:t>Informeler, directer, losser, door elkaar</a:t>
            </a:r>
          </a:p>
          <a:p>
            <a:pPr marL="0" indent="0">
              <a:buNone/>
            </a:pPr>
            <a:endParaRPr lang="nl-NL" sz="9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sz="9600" dirty="0">
                <a:solidFill>
                  <a:schemeClr val="accent1">
                    <a:lumMod val="75000"/>
                  </a:schemeClr>
                </a:solidFill>
              </a:rPr>
              <a:t>Meervoudig in vormen . Netwerk naast elkaar</a:t>
            </a:r>
          </a:p>
          <a:p>
            <a:pPr marL="0" indent="0">
              <a:buNone/>
            </a:pPr>
            <a:endParaRPr lang="nl-NL" sz="9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sz="9600" dirty="0">
                <a:solidFill>
                  <a:schemeClr val="accent1">
                    <a:lumMod val="75000"/>
                  </a:schemeClr>
                </a:solidFill>
              </a:rPr>
              <a:t>Energie als inzet (talent, relaties, kansen, lol </a:t>
            </a:r>
            <a:r>
              <a:rPr lang="nl-NL" sz="9600" dirty="0" err="1">
                <a:solidFill>
                  <a:schemeClr val="accent1">
                    <a:lumMod val="75000"/>
                  </a:schemeClr>
                </a:solidFill>
              </a:rPr>
              <a:t>ipv</a:t>
            </a:r>
            <a:r>
              <a:rPr lang="nl-NL" sz="9600" dirty="0">
                <a:solidFill>
                  <a:schemeClr val="accent1">
                    <a:lumMod val="75000"/>
                  </a:schemeClr>
                </a:solidFill>
              </a:rPr>
              <a:t> problematisering)</a:t>
            </a:r>
          </a:p>
          <a:p>
            <a:pPr marL="0" indent="0">
              <a:buNone/>
            </a:pPr>
            <a:endParaRPr lang="nl-NL" sz="9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sz="9600" dirty="0">
                <a:solidFill>
                  <a:schemeClr val="accent1">
                    <a:lumMod val="75000"/>
                  </a:schemeClr>
                </a:solidFill>
              </a:rPr>
              <a:t>Heel, zoals het leven zich voordoet</a:t>
            </a:r>
          </a:p>
          <a:p>
            <a:pPr marL="0" indent="0">
              <a:buNone/>
            </a:pPr>
            <a:endParaRPr lang="nl-NL" sz="9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sz="9600" dirty="0">
                <a:solidFill>
                  <a:schemeClr val="accent1">
                    <a:lumMod val="75000"/>
                  </a:schemeClr>
                </a:solidFill>
              </a:rPr>
              <a:t>Met z’n allen. Werkend en dienend aan bewoners </a:t>
            </a:r>
            <a:r>
              <a:rPr lang="nl-NL" sz="9600" b="1" dirty="0">
                <a:solidFill>
                  <a:schemeClr val="accent1">
                    <a:lumMod val="75000"/>
                  </a:schemeClr>
                </a:solidFill>
              </a:rPr>
              <a:t>met</a:t>
            </a:r>
            <a:r>
              <a:rPr lang="nl-NL" sz="9600" dirty="0">
                <a:solidFill>
                  <a:schemeClr val="accent1">
                    <a:lumMod val="75000"/>
                  </a:schemeClr>
                </a:solidFill>
              </a:rPr>
              <a:t> bewoners</a:t>
            </a:r>
          </a:p>
          <a:p>
            <a:pPr marL="0" indent="0">
              <a:buNone/>
            </a:pPr>
            <a:endParaRPr lang="nl-NL" sz="6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nl-NL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-"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-"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-"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3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60040" y="2495456"/>
            <a:ext cx="5575249" cy="14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9529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b="1" dirty="0"/>
              <a:t>Gemeenteraad en samenleving, veranderende rol overheid samenleving vraagt om nieuwe verhouding tot elkaar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BB6EB4-0F90-4D80-AF7F-C3FFBB481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7848600" cy="51125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dirty="0"/>
              <a:t>    </a:t>
            </a:r>
            <a:r>
              <a:rPr lang="nl-NL" sz="2000" dirty="0"/>
              <a:t> 	Verticale besluitvorming koppelen aan horizontale 	ontwikkelingen van burgerinvloed in de samenleving: 	Coöperatief bestuur. 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	Rol van de raad wordt breder: verbinder, en </a:t>
            </a:r>
            <a:r>
              <a:rPr lang="nl-NL" sz="2000" dirty="0" err="1"/>
              <a:t>verlevendiger</a:t>
            </a:r>
            <a:r>
              <a:rPr lang="nl-NL" sz="2000" dirty="0"/>
              <a:t> lokale 	democratie. 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	 Samenleving is meervoudig: netwerken, flexibel, gelaagd.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	 Raad is 2 A’s: arena én assemblee, laatste rol uit zicht Inwoners  	Vertrouwen in Gemeenteraadsleden 44% (I&amp;O feb 2018)</a:t>
            </a:r>
          </a:p>
          <a:p>
            <a:pPr marL="0" indent="0">
              <a:buNone/>
            </a:pPr>
            <a:r>
              <a:rPr lang="nl-NL" sz="2000" dirty="0"/>
              <a:t> </a:t>
            </a:r>
          </a:p>
          <a:p>
            <a:pPr marL="0" indent="0">
              <a:buNone/>
            </a:pPr>
            <a:r>
              <a:rPr lang="nl-NL" sz="2000" dirty="0"/>
              <a:t>	 Raad verbindt samenleving aan bestuur en daarmee een lokale 	samenleving die – sterker - samen verantwoordelijkheid neemt 	voor het bestuur van de buurt, het dorp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7868281"/>
      </p:ext>
    </p:extLst>
  </p:cSld>
  <p:clrMapOvr>
    <a:masterClrMapping/>
  </p:clrMapOvr>
</p:sld>
</file>

<file path=ppt/theme/theme1.xml><?xml version="1.0" encoding="utf-8"?>
<a:theme xmlns:a="http://schemas.openxmlformats.org/drawingml/2006/main" name="Modern f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700</Words>
  <Application>Microsoft Office PowerPoint</Application>
  <PresentationFormat>Diavoorstelling (4:3)</PresentationFormat>
  <Paragraphs>277</Paragraphs>
  <Slides>18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Calibri</vt:lpstr>
      <vt:lpstr>Modern fotoalbum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Gemeenteraad en samenleving, veranderende rol overheid samenleving vraagt om nieuwe verhouding tot elkaar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Samen zijn we sterk ! Geacht College doet u mee?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2013-04-08T08:31:18Z</dcterms:created>
  <dcterms:modified xsi:type="dcterms:W3CDTF">2019-01-14T19:20:30Z</dcterms:modified>
</cp:coreProperties>
</file>